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399" r:id="rId5"/>
    <p:sldId id="400" r:id="rId6"/>
    <p:sldId id="415" r:id="rId7"/>
    <p:sldId id="406" r:id="rId8"/>
    <p:sldId id="413" r:id="rId9"/>
    <p:sldId id="429" r:id="rId10"/>
    <p:sldId id="417" r:id="rId11"/>
    <p:sldId id="425" r:id="rId12"/>
    <p:sldId id="419" r:id="rId13"/>
    <p:sldId id="403" r:id="rId14"/>
    <p:sldId id="423" r:id="rId15"/>
    <p:sldId id="426" r:id="rId16"/>
    <p:sldId id="428" r:id="rId17"/>
    <p:sldId id="256" r:id="rId18"/>
    <p:sldId id="257" r:id="rId19"/>
    <p:sldId id="258" r:id="rId20"/>
    <p:sldId id="430" r:id="rId21"/>
    <p:sldId id="432" r:id="rId22"/>
    <p:sldId id="4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EEC"/>
    <a:srgbClr val="1338BE"/>
    <a:srgbClr val="A1AFE5"/>
    <a:srgbClr val="4896FE"/>
    <a:srgbClr val="5347CD"/>
    <a:srgbClr val="586AC6"/>
    <a:srgbClr val="3ABFBB"/>
    <a:srgbClr val="4E9EEB"/>
    <a:srgbClr val="9A8BEE"/>
    <a:srgbClr val="514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3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6579-2D93-8240-B5B9-04B457F30570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7662-5951-D64E-9170-BBDD05D100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C7662-5951-D64E-9170-BBDD05D1009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1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 userDrawn="1"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 userDrawn="1"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 userDrawn="1"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 userDrawn="1"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 userDrawn="1"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 userDrawn="1"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 userDrawn="1"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 userDrawn="1"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 userDrawn="1"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 userDrawn="1"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151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 userDrawn="1"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 userDrawn="1"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 userDrawn="1"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 userDrawn="1"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 userDrawn="1"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 userDrawn="1"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 userDrawn="1"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 userDrawn="1"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 userDrawn="1"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 userDrawn="1"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 userDrawn="1"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1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 userDrawn="1"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 userDrawn="1"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 userDrawn="1"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4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 userDrawn="1"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 userDrawn="1"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 userDrawn="1"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 userDrawn="1"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207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 userDrawn="1"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 userDrawn="1"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 userDrawn="1"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 userDrawn="1"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 userDrawn="1"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 userDrawn="1"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 userDrawn="1"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 userDrawn="1"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 userDrawn="1"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 userDrawn="1"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 userDrawn="1"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 userDrawn="1"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 userDrawn="1"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30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2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 userDrawn="1"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 userDrawn="1"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74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6" r:id="rId4"/>
    <p:sldLayoutId id="2147483651" r:id="rId5"/>
    <p:sldLayoutId id="2147483657" r:id="rId6"/>
    <p:sldLayoutId id="2147483659" r:id="rId7"/>
    <p:sldLayoutId id="2147483660" r:id="rId8"/>
    <p:sldLayoutId id="2147483667" r:id="rId9"/>
    <p:sldLayoutId id="2147483653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54" r:id="rId16"/>
    <p:sldLayoutId id="2147483655" r:id="rId17"/>
    <p:sldLayoutId id="2147483656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7D09-5AE8-1B80-5788-7810E1618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Sport Products Sales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C5309-E364-76AB-F98A-DC9F3FD3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Presenters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2360677" cy="889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Ahmed Osama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Hassan Reda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Mohamed El Dardiri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2F84E8D-D775-3285-D786-C1B74EC53A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041" r="19041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A8AA4-AC5B-4F44-D4C7-EFC5B995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545" y="4891999"/>
            <a:ext cx="1330455" cy="142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CEFD5A-AEB7-DB37-3CD5-0EB8E6AC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641" y="4864168"/>
            <a:ext cx="1163863" cy="351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15533-C471-EFB3-CF27-B675B520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3" y="5800801"/>
            <a:ext cx="1387120" cy="6725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DFA392-12D2-244C-C940-A04C9ABA5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2327" y="5800801"/>
            <a:ext cx="731538" cy="67254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5952D3-EEFC-A72B-C3D4-C4355D58A475}"/>
              </a:ext>
            </a:extLst>
          </p:cNvPr>
          <p:cNvSpPr txBox="1">
            <a:spLocks/>
          </p:cNvSpPr>
          <p:nvPr/>
        </p:nvSpPr>
        <p:spPr>
          <a:xfrm>
            <a:off x="3350170" y="4511009"/>
            <a:ext cx="2360677" cy="8895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Mustafa Maher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Mohab Mohamed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Mohamed Mostafa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C3E7D2-1B3E-28D1-FA0D-464D862E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978" y="5284038"/>
            <a:ext cx="1663712" cy="11091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B2C056-A522-9BB1-4BA5-018DC12FA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8896" y="6051951"/>
            <a:ext cx="1060608" cy="4754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569452-4374-7206-9063-CC3F09273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8426" y="6083582"/>
            <a:ext cx="1987215" cy="567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4B7A04-1C6B-CFA8-225E-75ED1624E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9761" y="5319710"/>
            <a:ext cx="1060608" cy="2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2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AC06-3CEE-7393-E4F4-CE2B951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ar-EG" dirty="0"/>
            </a:br>
            <a:r>
              <a:rPr lang="en-US" dirty="0"/>
              <a:t>Product Sales &amp;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4392C-B685-37FF-D2A9-4AEED5BD4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69AB5-D765-E72C-5517-9BF3544AF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38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E6518A-F4AF-F562-4F26-5C9185944B8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116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1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AC06-3CEE-7393-E4F4-CE2B951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ar-EG" dirty="0"/>
            </a:br>
            <a:r>
              <a:rPr lang="en-US" dirty="0"/>
              <a:t>Findings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4392C-B685-37FF-D2A9-4AEED5BD4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69AB5-D765-E72C-5517-9BF3544AF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979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Content Placeholder 10" descr="A map of the united states&#10;&#10;Description automatically generated">
            <a:extLst>
              <a:ext uri="{FF2B5EF4-FFF2-40B4-BE49-F238E27FC236}">
                <a16:creationId xmlns:a16="http://schemas.microsoft.com/office/drawing/2014/main" id="{41F1761B-1C9D-1940-7E4B-34FF2301EA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89321" y="340724"/>
            <a:ext cx="4838700" cy="301207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4FE600-A566-017E-E270-13C690A5AE50}"/>
              </a:ext>
            </a:extLst>
          </p:cNvPr>
          <p:cNvSpPr txBox="1"/>
          <p:nvPr/>
        </p:nvSpPr>
        <p:spPr>
          <a:xfrm>
            <a:off x="5428021" y="248478"/>
            <a:ext cx="588116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in"/>
              </a:rPr>
              <a:t>The chart provides a visual representation of the top 10 states in terms of total sales. </a:t>
            </a:r>
          </a:p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ans Serif Collection" panose="020B0502040504020204" pitchFamily="34" charset="0"/>
              </a:rPr>
              <a:t>Top-selling states: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ans Serif Collection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New York </a:t>
            </a:r>
            <a:r>
              <a:rPr lang="en-US" dirty="0">
                <a:latin typeface="Din"/>
              </a:rPr>
              <a:t>is the clear leader with total sales of $6.4 million.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California</a:t>
            </a:r>
            <a:r>
              <a:rPr lang="en-US" dirty="0">
                <a:latin typeface="Din"/>
              </a:rPr>
              <a:t> and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Florida</a:t>
            </a:r>
            <a:r>
              <a:rPr lang="en-US" dirty="0">
                <a:latin typeface="Din"/>
              </a:rPr>
              <a:t> follow closely behind with sales of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$6.0</a:t>
            </a:r>
            <a:r>
              <a:rPr lang="en-US" dirty="0">
                <a:latin typeface="Din"/>
              </a:rPr>
              <a:t> million and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$5.9</a:t>
            </a:r>
            <a:r>
              <a:rPr lang="en-US" dirty="0">
                <a:latin typeface="Din"/>
              </a:rPr>
              <a:t> million, respectively.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Texas</a:t>
            </a:r>
            <a:r>
              <a:rPr lang="en-US" dirty="0">
                <a:latin typeface="Din"/>
              </a:rPr>
              <a:t>,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South</a:t>
            </a:r>
            <a:r>
              <a:rPr lang="en-US" b="1" dirty="0">
                <a:latin typeface="Din"/>
              </a:rPr>
              <a:t>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Carolina</a:t>
            </a:r>
            <a:r>
              <a:rPr lang="en-US" dirty="0">
                <a:latin typeface="Din"/>
              </a:rPr>
              <a:t>,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Maine</a:t>
            </a:r>
            <a:r>
              <a:rPr lang="en-US" dirty="0">
                <a:latin typeface="Din"/>
              </a:rPr>
              <a:t>,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Washington</a:t>
            </a:r>
            <a:r>
              <a:rPr lang="en-US" dirty="0">
                <a:latin typeface="Din"/>
              </a:rPr>
              <a:t>,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North</a:t>
            </a:r>
            <a:r>
              <a:rPr lang="en-US" b="1" dirty="0">
                <a:latin typeface="Din"/>
              </a:rPr>
              <a:t>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Carolina</a:t>
            </a:r>
            <a:r>
              <a:rPr lang="en-US" dirty="0">
                <a:latin typeface="Din"/>
              </a:rPr>
              <a:t>,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Louisiana</a:t>
            </a:r>
            <a:r>
              <a:rPr lang="en-US" dirty="0">
                <a:latin typeface="Din"/>
              </a:rPr>
              <a:t>, and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Hawaii</a:t>
            </a:r>
            <a:r>
              <a:rPr lang="en-US" dirty="0">
                <a:latin typeface="Din"/>
              </a:rPr>
              <a:t> round out the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top 10 </a:t>
            </a:r>
            <a:r>
              <a:rPr lang="en-US" dirty="0">
                <a:latin typeface="Din"/>
              </a:rPr>
              <a:t>with sales ranging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from $4.6 million to $2.2 million</a:t>
            </a:r>
            <a:r>
              <a:rPr lang="en-US" dirty="0">
                <a:latin typeface="Din"/>
              </a:rPr>
              <a:t>.</a:t>
            </a:r>
          </a:p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ans Serif Collection" panose="020B0502040504020204" pitchFamily="34" charset="0"/>
              </a:rPr>
              <a:t>Sales distribution: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The sales are concentrated in the eastern and western regions of the United States.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The central and southern regions have lower overall sales compared to the east and west.</a:t>
            </a:r>
          </a:p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ans Serif Collection" panose="020B0502040504020204" pitchFamily="34" charset="0"/>
              </a:rPr>
              <a:t>Geographic patterns: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New</a:t>
            </a:r>
            <a:r>
              <a:rPr lang="en-US" b="1" dirty="0">
                <a:latin typeface="Din"/>
              </a:rPr>
              <a:t>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York</a:t>
            </a:r>
            <a:r>
              <a:rPr lang="en-US" dirty="0">
                <a:latin typeface="Din"/>
              </a:rPr>
              <a:t> and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California</a:t>
            </a:r>
            <a:r>
              <a:rPr lang="en-US" dirty="0">
                <a:latin typeface="Din"/>
              </a:rPr>
              <a:t> have the highest sales, which may be attributed to their large populations and economic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Florida's</a:t>
            </a:r>
            <a:r>
              <a:rPr lang="en-US" dirty="0">
                <a:latin typeface="Din"/>
              </a:rPr>
              <a:t> high sales could be due to its tourism industry and large retiree population.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Texas's</a:t>
            </a:r>
            <a:r>
              <a:rPr lang="en-US" dirty="0">
                <a:latin typeface="Din"/>
              </a:rPr>
              <a:t> sales may be driven by its energy sector and large population.</a:t>
            </a:r>
          </a:p>
          <a:p>
            <a:endParaRPr lang="en-US" dirty="0">
              <a:latin typeface="Din"/>
            </a:endParaRPr>
          </a:p>
        </p:txBody>
      </p:sp>
      <p:pic>
        <p:nvPicPr>
          <p:cNvPr id="3" name="Picture 2" descr="A pie chart with numbers and a diagram">
            <a:extLst>
              <a:ext uri="{FF2B5EF4-FFF2-40B4-BE49-F238E27FC236}">
                <a16:creationId xmlns:a16="http://schemas.microsoft.com/office/drawing/2014/main" id="{877C9955-884D-482E-ADA9-7A137EF1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18" y="3611880"/>
            <a:ext cx="39243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189" y="381000"/>
            <a:ext cx="4260295" cy="4220497"/>
          </a:xfrm>
          <a:custGeom>
            <a:avLst/>
            <a:gdLst/>
            <a:ahLst/>
            <a:cxnLst/>
            <a:rect l="l" t="t" r="r" b="b"/>
            <a:pathLst>
              <a:path w="6297202" h="7395986">
                <a:moveTo>
                  <a:pt x="0" y="0"/>
                </a:moveTo>
                <a:lnTo>
                  <a:pt x="6297202" y="0"/>
                </a:lnTo>
                <a:lnTo>
                  <a:pt x="6297202" y="7395986"/>
                </a:lnTo>
                <a:lnTo>
                  <a:pt x="0" y="7395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05" b="-2149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4889925" y="685800"/>
            <a:ext cx="7135591" cy="2961728"/>
          </a:xfrm>
          <a:custGeom>
            <a:avLst/>
            <a:gdLst/>
            <a:ahLst/>
            <a:cxnLst/>
            <a:rect l="l" t="t" r="r" b="b"/>
            <a:pathLst>
              <a:path w="10703387" h="4442592">
                <a:moveTo>
                  <a:pt x="0" y="0"/>
                </a:moveTo>
                <a:lnTo>
                  <a:pt x="10703387" y="0"/>
                </a:lnTo>
                <a:lnTo>
                  <a:pt x="10703387" y="4442592"/>
                </a:lnTo>
                <a:lnTo>
                  <a:pt x="0" y="4442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E51CF-DCAB-9A92-54F9-D81FB1809C1D}"/>
              </a:ext>
            </a:extLst>
          </p:cNvPr>
          <p:cNvSpPr txBox="1"/>
          <p:nvPr/>
        </p:nvSpPr>
        <p:spPr>
          <a:xfrm>
            <a:off x="422787" y="4857135"/>
            <a:ext cx="4296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Din"/>
              </a:rPr>
              <a:t>Sales Performance: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 In-store</a:t>
            </a:r>
            <a:r>
              <a:rPr lang="en-US" sz="1200" b="1" dirty="0">
                <a:latin typeface="Din"/>
              </a:rPr>
              <a:t> </a:t>
            </a:r>
            <a:r>
              <a:rPr lang="en-US" sz="1200" dirty="0">
                <a:latin typeface="Din"/>
              </a:rPr>
              <a:t>is the top sales method 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(39.63%), </a:t>
            </a:r>
            <a:r>
              <a:rPr lang="en-US" sz="1200" dirty="0">
                <a:latin typeface="Din"/>
              </a:rPr>
              <a:t>followed by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Outlet (32.85%) </a:t>
            </a:r>
            <a:r>
              <a:rPr lang="en-US" sz="1200" dirty="0">
                <a:latin typeface="Din"/>
              </a:rPr>
              <a:t>and </a:t>
            </a:r>
            <a:r>
              <a:rPr lang="en-US" sz="1200" b="1" dirty="0">
                <a:solidFill>
                  <a:srgbClr val="A1AFE5"/>
                </a:solidFill>
                <a:latin typeface="Din"/>
              </a:rPr>
              <a:t>Online</a:t>
            </a:r>
            <a:r>
              <a:rPr lang="ar-EG" sz="1200" b="1" dirty="0">
                <a:solidFill>
                  <a:srgbClr val="A1AFE5"/>
                </a:solidFill>
                <a:latin typeface="Din"/>
              </a:rPr>
              <a:t> </a:t>
            </a:r>
            <a:r>
              <a:rPr lang="en-US" sz="1200" b="1" dirty="0">
                <a:solidFill>
                  <a:srgbClr val="A1AFE5"/>
                </a:solidFill>
                <a:latin typeface="Din"/>
              </a:rPr>
              <a:t>(27.52%).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Outlet</a:t>
            </a:r>
            <a:r>
              <a:rPr lang="en-US" sz="1200" dirty="0">
                <a:latin typeface="Din"/>
              </a:rPr>
              <a:t> and </a:t>
            </a:r>
            <a:endParaRPr lang="ar-EG" sz="1200" dirty="0">
              <a:latin typeface="Din"/>
            </a:endParaRPr>
          </a:p>
          <a:p>
            <a:r>
              <a:rPr lang="en-US" sz="1200" b="1" dirty="0">
                <a:solidFill>
                  <a:srgbClr val="1338BE"/>
                </a:solidFill>
                <a:latin typeface="Din"/>
              </a:rPr>
              <a:t>In-store </a:t>
            </a:r>
            <a:r>
              <a:rPr lang="en-US" sz="1200" dirty="0">
                <a:latin typeface="Din"/>
              </a:rPr>
              <a:t>channels drive the majority of sales.</a:t>
            </a:r>
          </a:p>
          <a:p>
            <a:r>
              <a:rPr lang="en-US" sz="1200" b="1" dirty="0">
                <a:latin typeface="Din"/>
              </a:rPr>
              <a:t>Profit Distribution</a:t>
            </a:r>
            <a:r>
              <a:rPr lang="en-US" sz="1200" dirty="0">
                <a:latin typeface="Din"/>
              </a:rPr>
              <a:t>: 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In-store </a:t>
            </a:r>
            <a:r>
              <a:rPr lang="en-US" sz="1200" dirty="0">
                <a:latin typeface="Din"/>
              </a:rPr>
              <a:t>leads in profit contribution 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(38.42%), </a:t>
            </a:r>
            <a:r>
              <a:rPr lang="en-US" sz="1200" dirty="0">
                <a:latin typeface="Din"/>
              </a:rPr>
              <a:t>with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 Outlet</a:t>
            </a:r>
            <a:r>
              <a:rPr lang="en-US" sz="1200" dirty="0">
                <a:latin typeface="Din"/>
              </a:rPr>
              <a:t>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at 32.51% </a:t>
            </a:r>
            <a:r>
              <a:rPr lang="en-US" sz="1200" dirty="0">
                <a:latin typeface="Din"/>
              </a:rPr>
              <a:t>and </a:t>
            </a:r>
            <a:r>
              <a:rPr lang="en-US" sz="1200" b="1" dirty="0">
                <a:solidFill>
                  <a:srgbClr val="A1AFE5"/>
                </a:solidFill>
                <a:latin typeface="Din"/>
              </a:rPr>
              <a:t>Online at 29.07%. </a:t>
            </a:r>
            <a:r>
              <a:rPr lang="en-US" sz="1200" dirty="0">
                <a:latin typeface="Din"/>
              </a:rPr>
              <a:t>While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 In-store</a:t>
            </a:r>
            <a:r>
              <a:rPr lang="en-US" sz="1200" dirty="0">
                <a:latin typeface="Din"/>
              </a:rPr>
              <a:t> is most profitable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 Outlet’s </a:t>
            </a:r>
            <a:r>
              <a:rPr lang="en-US" sz="1200" dirty="0">
                <a:latin typeface="Din"/>
              </a:rPr>
              <a:t>profit percentage is close.</a:t>
            </a:r>
          </a:p>
          <a:p>
            <a:r>
              <a:rPr lang="en-US" sz="1200" b="1" dirty="0">
                <a:latin typeface="Din"/>
              </a:rPr>
              <a:t>Units Sold </a:t>
            </a:r>
            <a:r>
              <a:rPr lang="en-US" sz="1200" dirty="0">
                <a:latin typeface="Din"/>
              </a:rPr>
              <a:t>: </a:t>
            </a:r>
            <a:r>
              <a:rPr lang="en-US" sz="1200" b="1" dirty="0">
                <a:solidFill>
                  <a:srgbClr val="A1AFE5"/>
                </a:solidFill>
                <a:latin typeface="Din"/>
              </a:rPr>
              <a:t>Online</a:t>
            </a:r>
            <a:r>
              <a:rPr lang="en-US" sz="1200" dirty="0">
                <a:latin typeface="Din"/>
              </a:rPr>
              <a:t> leads in units sold with </a:t>
            </a:r>
            <a:r>
              <a:rPr lang="en-US" sz="1200" b="1" dirty="0">
                <a:solidFill>
                  <a:srgbClr val="A1AFE5"/>
                </a:solidFill>
                <a:latin typeface="Din"/>
              </a:rPr>
              <a:t>(37.88%), </a:t>
            </a:r>
            <a:r>
              <a:rPr lang="en-US" sz="1200" dirty="0">
                <a:latin typeface="Din"/>
              </a:rPr>
              <a:t>and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outlet</a:t>
            </a:r>
            <a:r>
              <a:rPr lang="en-US" sz="1200" dirty="0">
                <a:latin typeface="Din"/>
              </a:rPr>
              <a:t> comes second with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(34.28%) </a:t>
            </a:r>
            <a:r>
              <a:rPr lang="en-US" sz="1200" dirty="0">
                <a:latin typeface="Din"/>
              </a:rPr>
              <a:t>and surprisingly 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in-store</a:t>
            </a:r>
            <a:r>
              <a:rPr lang="en-US" sz="1200" dirty="0">
                <a:latin typeface="Din"/>
              </a:rPr>
              <a:t> is the least amount of units sold with 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(27.83%)</a:t>
            </a:r>
            <a:r>
              <a:rPr lang="en-US" sz="1200" dirty="0">
                <a:latin typeface="Din"/>
              </a:rPr>
              <a:t> although it’s the most profitable method.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0E74B-AEDF-478E-7E49-97EEC73D510D}"/>
              </a:ext>
            </a:extLst>
          </p:cNvPr>
          <p:cNvSpPr txBox="1"/>
          <p:nvPr/>
        </p:nvSpPr>
        <p:spPr>
          <a:xfrm>
            <a:off x="4994787" y="3863876"/>
            <a:ext cx="6597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Din"/>
              </a:rPr>
              <a:t>Retailer Performance: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West Gear is the top-performing retailer with total sales of $24,296,433.30.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Foot Locker and Sports Direct follow with sales of $22,009,472.00 and $18,247,099.70, respectively.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Kohl's has the lowest sales at $10,211,475.30.</a:t>
            </a:r>
          </a:p>
          <a:p>
            <a:r>
              <a:rPr lang="en-US" sz="1200" b="1" dirty="0">
                <a:latin typeface="Din"/>
              </a:rPr>
              <a:t>Sales Method Performance: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In-store is the dominant sales method, contributing to the sales of West Gear.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Outlet is used by Foot Locker and contributes to their sales.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Online is the sales method for Sports Direct.</a:t>
            </a:r>
          </a:p>
          <a:p>
            <a:r>
              <a:rPr lang="en-US" sz="1200" b="1" dirty="0">
                <a:latin typeface="Din"/>
              </a:rPr>
              <a:t>Product Category Performance: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Men's Street Footwear is the top-selling product category, contributing to the sales of West Gear.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Women's Apparel and Women's Street Footwear also have significant sales.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Men's Athletic Footwear has the lowest sales among the analyzed products.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845" y="235164"/>
            <a:ext cx="6271711" cy="2337453"/>
          </a:xfrm>
          <a:custGeom>
            <a:avLst/>
            <a:gdLst/>
            <a:ahLst/>
            <a:cxnLst/>
            <a:rect l="l" t="t" r="r" b="b"/>
            <a:pathLst>
              <a:path w="9407566" h="3506179">
                <a:moveTo>
                  <a:pt x="0" y="0"/>
                </a:moveTo>
                <a:lnTo>
                  <a:pt x="9407566" y="0"/>
                </a:lnTo>
                <a:lnTo>
                  <a:pt x="9407566" y="3506180"/>
                </a:lnTo>
                <a:lnTo>
                  <a:pt x="0" y="350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8" t="-1822" b="-5799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5898197" y="3679168"/>
            <a:ext cx="5750729" cy="2282264"/>
          </a:xfrm>
          <a:custGeom>
            <a:avLst/>
            <a:gdLst/>
            <a:ahLst/>
            <a:cxnLst/>
            <a:rect l="l" t="t" r="r" b="b"/>
            <a:pathLst>
              <a:path w="8626093" h="3423396">
                <a:moveTo>
                  <a:pt x="0" y="0"/>
                </a:moveTo>
                <a:lnTo>
                  <a:pt x="8626093" y="0"/>
                </a:lnTo>
                <a:lnTo>
                  <a:pt x="8626093" y="3423396"/>
                </a:lnTo>
                <a:lnTo>
                  <a:pt x="0" y="342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49BA7-5980-42C2-66D3-054D1606F44D}"/>
              </a:ext>
            </a:extLst>
          </p:cNvPr>
          <p:cNvSpPr txBox="1"/>
          <p:nvPr/>
        </p:nvSpPr>
        <p:spPr>
          <a:xfrm>
            <a:off x="239845" y="3374485"/>
            <a:ext cx="52995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ans Serif Collection" panose="020B0502040504020204" pitchFamily="34" charset="0"/>
              </a:rPr>
              <a:t>Regional sales: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86AC6"/>
                </a:solidFill>
                <a:latin typeface="Din"/>
              </a:rPr>
              <a:t>The west </a:t>
            </a:r>
            <a:r>
              <a:rPr lang="en-US" sz="1400" dirty="0">
                <a:latin typeface="Din"/>
              </a:rPr>
              <a:t>region has the highest sales in all quarters.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A8BEE"/>
                </a:solidFill>
                <a:latin typeface="Din"/>
              </a:rPr>
              <a:t>The Northeast </a:t>
            </a:r>
            <a:r>
              <a:rPr lang="en-US" sz="1400" dirty="0">
                <a:latin typeface="Din"/>
              </a:rPr>
              <a:t>region has the second-highest sales in all quarters.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E9EEB"/>
                </a:solidFill>
                <a:latin typeface="Din"/>
              </a:rPr>
              <a:t>The South</a:t>
            </a:r>
            <a:r>
              <a:rPr lang="en-US" sz="1400" dirty="0">
                <a:latin typeface="Din"/>
              </a:rPr>
              <a:t>, </a:t>
            </a:r>
            <a:r>
              <a:rPr lang="en-US" sz="1400" b="1" dirty="0">
                <a:solidFill>
                  <a:srgbClr val="3ABFBB"/>
                </a:solidFill>
                <a:latin typeface="Din"/>
              </a:rPr>
              <a:t>Southeast</a:t>
            </a:r>
            <a:r>
              <a:rPr lang="en-US" sz="1400" dirty="0">
                <a:latin typeface="Din"/>
              </a:rPr>
              <a:t>, and </a:t>
            </a:r>
            <a:r>
              <a:rPr lang="en-US" sz="1400" b="1" dirty="0">
                <a:solidFill>
                  <a:srgbClr val="5146C9"/>
                </a:solidFill>
                <a:latin typeface="Din"/>
              </a:rPr>
              <a:t>the Midwest </a:t>
            </a:r>
            <a:r>
              <a:rPr lang="en-US" sz="1400" dirty="0">
                <a:latin typeface="Din"/>
              </a:rPr>
              <a:t>regions have relatively similar sales levels across all quarters.</a:t>
            </a:r>
          </a:p>
          <a:p>
            <a:r>
              <a:rPr lang="en-US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ans Serif Collection" panose="020B0502040504020204" pitchFamily="34" charset="0"/>
              </a:rPr>
              <a:t>Quarter-over-quarter trends: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Din"/>
              </a:rPr>
              <a:t>Sales in </a:t>
            </a:r>
            <a:r>
              <a:rPr lang="en-US" sz="1400" b="1" dirty="0">
                <a:solidFill>
                  <a:srgbClr val="4E9EEB"/>
                </a:solidFill>
                <a:latin typeface="Din"/>
              </a:rPr>
              <a:t>the South </a:t>
            </a:r>
            <a:r>
              <a:rPr lang="en-US" sz="1400" dirty="0">
                <a:latin typeface="Din"/>
              </a:rPr>
              <a:t>region increased from Q1 to Q3 and then declined in Q4.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Din"/>
              </a:rPr>
              <a:t>Sales in </a:t>
            </a:r>
            <a:r>
              <a:rPr lang="en-US" sz="1400" b="1" dirty="0">
                <a:solidFill>
                  <a:srgbClr val="3ABFBB"/>
                </a:solidFill>
                <a:latin typeface="Din"/>
              </a:rPr>
              <a:t>the</a:t>
            </a:r>
            <a:r>
              <a:rPr lang="en-US" sz="1400" dirty="0">
                <a:latin typeface="Din"/>
              </a:rPr>
              <a:t> </a:t>
            </a:r>
            <a:r>
              <a:rPr lang="en-US" sz="1400" b="1" dirty="0">
                <a:solidFill>
                  <a:srgbClr val="3ABFBB"/>
                </a:solidFill>
                <a:latin typeface="Din"/>
              </a:rPr>
              <a:t>Southeast </a:t>
            </a:r>
            <a:r>
              <a:rPr lang="en-US" sz="1400" dirty="0">
                <a:latin typeface="Din"/>
              </a:rPr>
              <a:t>region increased from Q1 to Q2 and then remained relatively stable in Q3 and Q4.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Din"/>
              </a:rPr>
              <a:t>Sales in </a:t>
            </a:r>
            <a:r>
              <a:rPr lang="en-US" sz="1400" b="1" dirty="0">
                <a:solidFill>
                  <a:srgbClr val="5146C9"/>
                </a:solidFill>
                <a:latin typeface="Din"/>
              </a:rPr>
              <a:t>the Midwest </a:t>
            </a:r>
            <a:r>
              <a:rPr lang="en-US" sz="1400" dirty="0">
                <a:latin typeface="Din"/>
              </a:rPr>
              <a:t>, </a:t>
            </a:r>
            <a:r>
              <a:rPr lang="en-US" sz="1400" b="1" dirty="0">
                <a:solidFill>
                  <a:srgbClr val="9A8BEE"/>
                </a:solidFill>
                <a:latin typeface="Din"/>
              </a:rPr>
              <a:t>Northeast</a:t>
            </a:r>
            <a:r>
              <a:rPr lang="en-US" sz="1400" dirty="0">
                <a:latin typeface="Din"/>
              </a:rPr>
              <a:t>, and </a:t>
            </a:r>
            <a:r>
              <a:rPr lang="en-US" sz="1400" b="1" dirty="0">
                <a:solidFill>
                  <a:srgbClr val="586AC6"/>
                </a:solidFill>
                <a:latin typeface="Din"/>
              </a:rPr>
              <a:t>West</a:t>
            </a:r>
            <a:r>
              <a:rPr lang="en-US" sz="1400" dirty="0">
                <a:latin typeface="Din"/>
              </a:rPr>
              <a:t> regions fluctuated throughout the year, with no clear trends.</a:t>
            </a:r>
          </a:p>
          <a:p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51E99-CAF4-26A0-B66A-AF12712E77C4}"/>
              </a:ext>
            </a:extLst>
          </p:cNvPr>
          <p:cNvSpPr txBox="1"/>
          <p:nvPr/>
        </p:nvSpPr>
        <p:spPr>
          <a:xfrm>
            <a:off x="6823587" y="235164"/>
            <a:ext cx="4925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in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in"/>
              </a:rPr>
              <a:t>The chart indicates a strong correlation between sales and profit.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in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in"/>
              </a:rPr>
              <a:t>The business experienced significant growth from April to July.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in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in"/>
              </a:rPr>
              <a:t>The slight decline in sales and profit from August to October may be  due to seasonal factors or other external influences.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in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in"/>
              </a:rPr>
              <a:t>The rebound in sales and profit in November and December suggests that the business is recovering from any temporary setbacks. </a:t>
            </a:r>
          </a:p>
          <a:p>
            <a:endParaRPr lang="en-US" sz="3200" b="1" dirty="0">
              <a:latin typeface="D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659" y="240186"/>
            <a:ext cx="5107347" cy="3188814"/>
          </a:xfrm>
          <a:custGeom>
            <a:avLst/>
            <a:gdLst/>
            <a:ahLst/>
            <a:cxnLst/>
            <a:rect l="l" t="t" r="r" b="b"/>
            <a:pathLst>
              <a:path w="7661020" h="4783221">
                <a:moveTo>
                  <a:pt x="0" y="0"/>
                </a:moveTo>
                <a:lnTo>
                  <a:pt x="7661020" y="0"/>
                </a:lnTo>
                <a:lnTo>
                  <a:pt x="7661020" y="4783221"/>
                </a:lnTo>
                <a:lnTo>
                  <a:pt x="0" y="4783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53" r="-361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7051984" y="351833"/>
            <a:ext cx="4198565" cy="3077167"/>
          </a:xfrm>
          <a:custGeom>
            <a:avLst/>
            <a:gdLst/>
            <a:ahLst/>
            <a:cxnLst/>
            <a:rect l="l" t="t" r="r" b="b"/>
            <a:pathLst>
              <a:path w="6297848" h="4615750">
                <a:moveTo>
                  <a:pt x="0" y="0"/>
                </a:moveTo>
                <a:lnTo>
                  <a:pt x="6297848" y="0"/>
                </a:lnTo>
                <a:lnTo>
                  <a:pt x="6297848" y="4615750"/>
                </a:lnTo>
                <a:lnTo>
                  <a:pt x="0" y="4615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15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15046-9243-B646-9C05-285BD9079AEA}"/>
              </a:ext>
            </a:extLst>
          </p:cNvPr>
          <p:cNvSpPr txBox="1"/>
          <p:nvPr/>
        </p:nvSpPr>
        <p:spPr>
          <a:xfrm>
            <a:off x="393290" y="3844413"/>
            <a:ext cx="11139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in"/>
              </a:rPr>
              <a:t>Sales distribution:</a:t>
            </a:r>
          </a:p>
          <a:p>
            <a:r>
              <a:rPr lang="en-US" b="1">
                <a:latin typeface="Din"/>
              </a:rPr>
              <a:t>- Women's </a:t>
            </a:r>
            <a:r>
              <a:rPr lang="en-US" b="1" dirty="0">
                <a:latin typeface="Din"/>
              </a:rPr>
              <a:t>Apparel</a:t>
            </a:r>
            <a:r>
              <a:rPr lang="en-US" dirty="0">
                <a:latin typeface="Din"/>
              </a:rPr>
              <a:t> have slightly higher average sales per unit </a:t>
            </a:r>
            <a:r>
              <a:rPr lang="en-US">
                <a:latin typeface="Din"/>
              </a:rPr>
              <a:t>than </a:t>
            </a:r>
            <a:r>
              <a:rPr lang="en-US" b="1">
                <a:latin typeface="Din"/>
              </a:rPr>
              <a:t>Men's Apparel</a:t>
            </a:r>
            <a:r>
              <a:rPr lang="en-US">
                <a:latin typeface="Din"/>
              </a:rPr>
              <a:t> .</a:t>
            </a:r>
          </a:p>
          <a:p>
            <a:r>
              <a:rPr lang="en-US" dirty="0">
                <a:latin typeface="Din"/>
              </a:rPr>
              <a:t>- The average sales per unit for the other product categories are relatively similar, ranging from $30 to $35.</a:t>
            </a:r>
          </a:p>
          <a:p>
            <a:r>
              <a:rPr lang="en-US" b="1" dirty="0">
                <a:latin typeface="Din"/>
              </a:rPr>
              <a:t>Product performance:</a:t>
            </a:r>
            <a:endParaRPr lang="en-US" dirty="0">
              <a:latin typeface="Din"/>
            </a:endParaRPr>
          </a:p>
          <a:p>
            <a:r>
              <a:rPr lang="en-US" b="1" dirty="0">
                <a:solidFill>
                  <a:srgbClr val="5347CD"/>
                </a:solidFill>
                <a:latin typeface="Din"/>
              </a:rPr>
              <a:t>- Women's Apparel</a:t>
            </a:r>
            <a:r>
              <a:rPr lang="en-US" dirty="0">
                <a:solidFill>
                  <a:srgbClr val="5347CD"/>
                </a:solidFill>
                <a:latin typeface="Din"/>
              </a:rPr>
              <a:t> </a:t>
            </a:r>
            <a:r>
              <a:rPr lang="en-US" dirty="0">
                <a:latin typeface="Din"/>
              </a:rPr>
              <a:t>stands out as the product category with the highest average sales per unit, indicating that it is priced higher or has a higher perceived value Although, Men's Street Footwear have the highest sales, indicating strong demand for this category .</a:t>
            </a:r>
          </a:p>
          <a:p>
            <a:r>
              <a:rPr lang="en-US" dirty="0">
                <a:latin typeface="Din"/>
              </a:rPr>
              <a:t>- The other product categories have relatively similar average sales per unit, suggesting that pricing and value perception may be comparable.</a:t>
            </a:r>
          </a:p>
          <a:p>
            <a:endParaRPr lang="en-US" dirty="0">
              <a:latin typeface="D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8441-DBC1-3CAD-480F-19D58B99C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AB34-997C-752D-C0D6-6F89509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RECOMENDATIONS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BA2C2-1C20-FF03-946F-47E5EFFBD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9ECD0-5E41-ACC2-DBB4-F3B69CD8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4619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E8C5F-F7C2-C351-7AAD-8E41DAF678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/>
          </p:nvPr>
        </p:nvSpPr>
        <p:spPr>
          <a:xfrm>
            <a:off x="935624" y="1746292"/>
            <a:ext cx="2097025" cy="3775023"/>
          </a:xfrm>
        </p:spPr>
        <p:txBody>
          <a:bodyPr/>
          <a:lstStyle/>
          <a:p>
            <a:r>
              <a:rPr lang="en-US" sz="1800" dirty="0"/>
              <a:t>Texas, South: an annual sports event</a:t>
            </a:r>
          </a:p>
          <a:p>
            <a:endParaRPr lang="en-US" sz="1800" dirty="0"/>
          </a:p>
          <a:p>
            <a:r>
              <a:rPr lang="en-US" sz="1800" dirty="0"/>
              <a:t>Florida, Southeast: summers in Miami (the Caribbean-like feel), beach life and nightlife, shopping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B8C47-AFD4-A807-B972-613CE56F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grand opening event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766924-1252-1B68-9459-D9B1D1630B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935624" y="301752"/>
            <a:ext cx="2097025" cy="144454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FA6341-C34E-5E9E-435B-68F429BF43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5650" y="1746292"/>
            <a:ext cx="2097025" cy="3775023"/>
          </a:xfrm>
        </p:spPr>
        <p:txBody>
          <a:bodyPr/>
          <a:lstStyle/>
          <a:p>
            <a:r>
              <a:rPr lang="en-US" sz="1800" dirty="0"/>
              <a:t>California in Jan: </a:t>
            </a:r>
            <a:br>
              <a:rPr lang="en-US" sz="1800" dirty="0"/>
            </a:br>
            <a:r>
              <a:rPr lang="en-US" sz="1800" dirty="0"/>
              <a:t>whale watching, kayaking enthusiasts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611C51-B884-DCC4-9676-C9E8F12F62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5651" y="301752"/>
            <a:ext cx="2097025" cy="144454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FA97BD-C35B-34C1-DB2E-6CC268035D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675" y="1733381"/>
            <a:ext cx="2097025" cy="3775023"/>
          </a:xfrm>
        </p:spPr>
        <p:txBody>
          <a:bodyPr/>
          <a:lstStyle/>
          <a:p>
            <a:r>
              <a:rPr lang="en-US" sz="1800" dirty="0"/>
              <a:t>New York in Q1:        starting in  December, thriving in Jan, winter activities &amp; sports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E1DC79-BEB6-1B69-3335-01F6FEE7A4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676" y="301752"/>
            <a:ext cx="2097025" cy="144454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EB529B-EF66-8AAA-893A-C6B43D9C8D3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75696" y="1746292"/>
            <a:ext cx="2097025" cy="3762112"/>
          </a:xfr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256032" tIns="182880" rIns="91440" bIns="45720" rtlCol="0">
            <a:noAutofit/>
          </a:bodyPr>
          <a:lstStyle/>
          <a:p>
            <a:r>
              <a:rPr lang="en-US" sz="1800" dirty="0"/>
              <a:t>a record-high average of approx. USD 42, representing the pink tax.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D82A570-8FFC-9B99-C675-687CA17E40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75697" y="301752"/>
            <a:ext cx="2097025" cy="144454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D999905-46CD-D8E1-42A8-7174A715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7B5D5B-A5A8-4259-956E-AAFD9112A3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5624" y="447079"/>
            <a:ext cx="2097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 i="0">
                <a:solidFill>
                  <a:schemeClr val="bg1">
                    <a:lumMod val="95000"/>
                  </a:schemeClr>
                </a:solidFill>
                <a:effectLst/>
                <a:latin typeface="Roboto" panose="020F0502020204030204" pitchFamily="2" charset="0"/>
              </a:defRPr>
            </a:lvl1pPr>
          </a:lstStyle>
          <a:p>
            <a:r>
              <a:rPr lang="en-US" dirty="0"/>
              <a:t>The overall gap between Q3 and Q1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D4E81A-92BE-8220-D54E-1D1E81139D45}"/>
              </a:ext>
            </a:extLst>
          </p:cNvPr>
          <p:cNvSpPr txBox="1"/>
          <p:nvPr/>
        </p:nvSpPr>
        <p:spPr>
          <a:xfrm>
            <a:off x="3495827" y="516191"/>
            <a:ext cx="2097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 i="0">
                <a:solidFill>
                  <a:schemeClr val="bg1">
                    <a:lumMod val="95000"/>
                  </a:schemeClr>
                </a:solidFill>
                <a:effectLst/>
                <a:latin typeface="Roboto" panose="020F0502020204030204" pitchFamily="2" charset="0"/>
              </a:defRPr>
            </a:lvl1pPr>
          </a:lstStyle>
          <a:p>
            <a:r>
              <a:rPr lang="en-US" dirty="0"/>
              <a:t>California in Q1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32E7B3-EAFD-0791-3869-060104822318}"/>
              </a:ext>
            </a:extLst>
          </p:cNvPr>
          <p:cNvSpPr txBox="1"/>
          <p:nvPr/>
        </p:nvSpPr>
        <p:spPr>
          <a:xfrm>
            <a:off x="6056030" y="516191"/>
            <a:ext cx="2097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New York in Q1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AEA3EF-60D7-40CF-BC8E-7EBF7FA47E49}"/>
              </a:ext>
            </a:extLst>
          </p:cNvPr>
          <p:cNvSpPr txBox="1"/>
          <p:nvPr/>
        </p:nvSpPr>
        <p:spPr>
          <a:xfrm>
            <a:off x="8636051" y="516191"/>
            <a:ext cx="2097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Women's apparel PPU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812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B8D0113-2A6C-07C2-1D22-43D5AD67E6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544" r="9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497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0A65-DD59-C0AC-C97D-879AF92A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BE533-92DF-09B6-E408-A0C450E18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Project Objectives</a:t>
            </a:r>
          </a:p>
          <a:p>
            <a:r>
              <a:rPr lang="en-US" dirty="0"/>
              <a:t>Dataset Overview and Data Analysis Process</a:t>
            </a:r>
          </a:p>
          <a:p>
            <a:r>
              <a:rPr lang="en-US" dirty="0"/>
              <a:t>Visualizations and Dashboards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CFC8D71-774B-0C43-705B-D532A50AE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118" b="10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39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1BDE10EB-3066-5B38-78BA-018599ABBD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623" r="2262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5D1F9-32A5-8945-C800-EF1B9E6A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23445"/>
            <a:ext cx="4928616" cy="1325880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sz="4800" dirty="0">
              <a:solidFill>
                <a:schemeClr val="tx2"/>
              </a:solidFill>
              <a:latin typeface="Abadi" panose="020B0604020104020204" pitchFamily="34" charset="0"/>
              <a:cs typeface="Quire Sans" panose="020B05020404000200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873E8-8FFA-4DA0-9813-5506E5BA08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1" y="1202486"/>
            <a:ext cx="6757417" cy="122072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Purpose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dirty="0">
                <a:ea typeface="Calibri"/>
                <a:cs typeface="Calibri"/>
              </a:rPr>
              <a:t>Comprehensive sales data analysis by utilizing Microsoft Power BI to thoroughly analyze our sales data and aim to transform raw data into meaningful insights.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07612-266D-3B58-56BB-B5786137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476249-0834-ED2E-D8FF-DA679730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732" y="2300284"/>
            <a:ext cx="3763293" cy="1822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11D3B0-F9EF-17FB-E6C0-E90E3AED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1" y="4139783"/>
            <a:ext cx="4992558" cy="22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1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23540CB-E625-1F31-7AC4-B10EB65A41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3675" b="33675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AF83EE-9456-DC5C-15EA-C3832A81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631AF-D4B0-AC7F-05BE-88CCD8FBB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6288D-1BDE-503C-C1DE-2D3BB9EB7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Analysis Process</a:t>
            </a:r>
            <a:endParaRPr lang="en-US" sz="24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0C7F74-3C30-B820-FDD0-13D9F12B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732F2F0-D5AD-33AD-5698-C14890A0B74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92824" y="3877056"/>
            <a:ext cx="3962400" cy="2800683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40C0FE6-0A73-4C68-A931-47CB29318A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95527" y="4023196"/>
            <a:ext cx="4015847" cy="2654543"/>
          </a:xfrm>
        </p:spPr>
      </p:pic>
    </p:spTree>
    <p:extLst>
      <p:ext uri="{BB962C8B-B14F-4D97-AF65-F5344CB8AC3E}">
        <p14:creationId xmlns:p14="http://schemas.microsoft.com/office/powerpoint/2010/main" val="373330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54C7BE75-055B-890A-59CB-1A1F3972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2"/>
                </a:solidFill>
                <a:latin typeface="Abadi" panose="020B0604020104020204" pitchFamily="34" charset="0"/>
                <a:cs typeface="Quire Sans" panose="020B0502040400020003" pitchFamily="34" charset="0"/>
              </a:rPr>
              <a:t>Data Transforming</a:t>
            </a:r>
            <a:endParaRPr lang="en-US" dirty="0"/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C8173044-65A5-41DC-2291-FE425181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30B62E97-FE07-1E01-3EB0-90D0F3C7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53" y="1636090"/>
            <a:ext cx="8521494" cy="46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DE3C1B96-D302-64B0-5BD8-5D3FF6DD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" y="136525"/>
            <a:ext cx="4313237" cy="6254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Data Modeling</a:t>
            </a:r>
          </a:p>
        </p:txBody>
      </p:sp>
      <p:pic>
        <p:nvPicPr>
          <p:cNvPr id="21" name="Picture Placeholder 20" descr="A screenshot of a computer&#10;&#10;Description automatically generated">
            <a:extLst>
              <a:ext uri="{FF2B5EF4-FFF2-40B4-BE49-F238E27FC236}">
                <a16:creationId xmlns:a16="http://schemas.microsoft.com/office/drawing/2014/main" id="{8ED89AA0-2AF0-E39A-A675-BB6833E11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42" r="3055" b="-3"/>
          <a:stretch/>
        </p:blipFill>
        <p:spPr>
          <a:xfrm>
            <a:off x="4855029" y="0"/>
            <a:ext cx="7249885" cy="6721475"/>
          </a:xfrm>
          <a:noFill/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96B2800D-705E-EC1E-9485-5BFFBA13B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4129" y="972428"/>
            <a:ext cx="4430485" cy="1112215"/>
          </a:xfrm>
        </p:spPr>
        <p:txBody>
          <a:bodyPr/>
          <a:lstStyle/>
          <a:p>
            <a:r>
              <a:rPr lang="en-US" sz="2000" dirty="0"/>
              <a:t>We created 5 dimension tables to enhance the performance by establishing a star schema.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E9AF3-1C34-EA0A-AA9F-FA4D4A4E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Contoso grand opening event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A5A39E7-5DDA-F6DC-E709-0BC90F04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4" name="Picture 33" descr="A diagram of a product&#10;&#10;Description automatically generated">
            <a:extLst>
              <a:ext uri="{FF2B5EF4-FFF2-40B4-BE49-F238E27FC236}">
                <a16:creationId xmlns:a16="http://schemas.microsoft.com/office/drawing/2014/main" id="{2CF0D164-9BF6-500B-504B-DF266412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2" y="2084644"/>
            <a:ext cx="4252292" cy="45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9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37BC3B-C4F2-B568-6420-987CBD187F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48982" y="2017661"/>
            <a:ext cx="8094035" cy="3903663"/>
          </a:xfr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7473A9-3B90-D248-95A6-A26DAC63F760}"/>
              </a:ext>
            </a:extLst>
          </p:cNvPr>
          <p:cNvSpPr/>
          <p:nvPr/>
        </p:nvSpPr>
        <p:spPr>
          <a:xfrm>
            <a:off x="902208" y="467708"/>
            <a:ext cx="10387584" cy="1169068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total sales, profit, units sold, and total orders processed during the selected time period?</a:t>
            </a:r>
          </a:p>
        </p:txBody>
      </p:sp>
    </p:spTree>
    <p:extLst>
      <p:ext uri="{BB962C8B-B14F-4D97-AF65-F5344CB8AC3E}">
        <p14:creationId xmlns:p14="http://schemas.microsoft.com/office/powerpoint/2010/main" val="405385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AC06-3CEE-7393-E4F4-CE2B951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Performance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4392C-B685-37FF-D2A9-4AEED5BD4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69AB5-D765-E72C-5517-9BF3544AF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181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D23497-C7D4-6CCA-272A-02FC2ED87B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62209" cy="677570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7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0191160B-D23B-4202-8AA1-9B54441F7748}" vid="{4EC44E1B-88B9-4D33-A912-F77AF46017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5AB12A-BB9C-40AB-9BAB-8217F092530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8A04A5D-E193-40D6-992B-B6ABCFF3D9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EF4CA5-C432-411D-B1FE-6A334FA46A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1066</TotalTime>
  <Words>922</Words>
  <Application>Microsoft Office PowerPoint</Application>
  <PresentationFormat>Widescreen</PresentationFormat>
  <Paragraphs>113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Abadi</vt:lpstr>
      <vt:lpstr>Arial</vt:lpstr>
      <vt:lpstr>Calibri</vt:lpstr>
      <vt:lpstr>Calibri Light</vt:lpstr>
      <vt:lpstr>Din</vt:lpstr>
      <vt:lpstr>Roboto</vt:lpstr>
      <vt:lpstr>Segoe UI Black</vt:lpstr>
      <vt:lpstr>Source Sans Pro</vt:lpstr>
      <vt:lpstr>Source Sans Pro Light</vt:lpstr>
      <vt:lpstr>Office Theme</vt:lpstr>
      <vt:lpstr>Sport Products Sales Data Analysis</vt:lpstr>
      <vt:lpstr>Agenda</vt:lpstr>
      <vt:lpstr>Introduction</vt:lpstr>
      <vt:lpstr>Dataset Overview</vt:lpstr>
      <vt:lpstr>Data Transforming</vt:lpstr>
      <vt:lpstr>Data Modeling</vt:lpstr>
      <vt:lpstr>PowerPoint Presentation</vt:lpstr>
      <vt:lpstr>Product Sales Performance Overview</vt:lpstr>
      <vt:lpstr>PowerPoint Presentation</vt:lpstr>
      <vt:lpstr> Product Sales &amp; Performance</vt:lpstr>
      <vt:lpstr>PowerPoint Presentation</vt:lpstr>
      <vt:lpstr> Findings Analysis</vt:lpstr>
      <vt:lpstr>PowerPoint Presentation</vt:lpstr>
      <vt:lpstr>PowerPoint Presentation</vt:lpstr>
      <vt:lpstr>PowerPoint Presentation</vt:lpstr>
      <vt:lpstr>PowerPoint Presentation</vt:lpstr>
      <vt:lpstr> RECOMENDATIONS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Ahmed El-Dardiri</dc:creator>
  <cp:lastModifiedBy>Hassan Reda Mahmoud Aly</cp:lastModifiedBy>
  <cp:revision>12</cp:revision>
  <dcterms:created xsi:type="dcterms:W3CDTF">2024-10-19T07:27:45Z</dcterms:created>
  <dcterms:modified xsi:type="dcterms:W3CDTF">2024-10-21T14:53:37Z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